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4" r:id="rId4"/>
    <p:sldId id="261" r:id="rId5"/>
    <p:sldId id="258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4C5"/>
    <a:srgbClr val="CFC8DB"/>
    <a:srgbClr val="F5F8FF"/>
    <a:srgbClr val="DBCBAA"/>
    <a:srgbClr val="C3CAC9"/>
    <a:srgbClr val="D7D9D5"/>
    <a:srgbClr val="C95548"/>
    <a:srgbClr val="7C73C0"/>
    <a:srgbClr val="253341"/>
    <a:srgbClr val="DA6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88"/>
    <p:restoredTop sz="94694"/>
  </p:normalViewPr>
  <p:slideViewPr>
    <p:cSldViewPr snapToGrid="0" snapToObjects="1">
      <p:cViewPr varScale="1">
        <p:scale>
          <a:sx n="127" d="100"/>
          <a:sy n="127" d="100"/>
        </p:scale>
        <p:origin x="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AE4C-0919-5D46-8AAA-9DD47BA465B5}" type="datetimeFigureOut">
              <a:rPr lang="en-US" smtClean="0"/>
              <a:t>5/29/26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2D4356E-29F1-B649-81B5-D8A712F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9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live/nDqDCobAotY" TargetMode="External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le.co/3UrjFLf" TargetMode="External"/><Relationship Id="rId5" Type="http://schemas.openxmlformats.org/officeDocument/2006/relationships/hyperlink" Target="https://www.youtube.com/watch?v=HUEww1UPI-4" TargetMode="External"/><Relationship Id="rId4" Type="http://schemas.openxmlformats.org/officeDocument/2006/relationships/hyperlink" Target="https://youtu.be/Cvn4j7l6uEQ?si=SrmGBjAttOmzbH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543BF4-9D49-A041-BFF9-CA442AEEE454}"/>
              </a:ext>
            </a:extLst>
          </p:cNvPr>
          <p:cNvSpPr/>
          <p:nvPr/>
        </p:nvSpPr>
        <p:spPr>
          <a:xfrm>
            <a:off x="347124" y="815069"/>
            <a:ext cx="4338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599A-6986-C64F-89DB-499B31F58416}"/>
              </a:ext>
            </a:extLst>
          </p:cNvPr>
          <p:cNvSpPr/>
          <p:nvPr/>
        </p:nvSpPr>
        <p:spPr>
          <a:xfrm>
            <a:off x="438864" y="4954063"/>
            <a:ext cx="1669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3342"/>
                </a:solidFill>
                <a:latin typeface="Avenir Next" panose="020B0503020202020204" pitchFamily="34" charset="0"/>
              </a:rPr>
              <a:t>Media Kit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27581-759E-7C42-A509-8154D84B41AD}"/>
              </a:ext>
            </a:extLst>
          </p:cNvPr>
          <p:cNvSpPr/>
          <p:nvPr/>
        </p:nvSpPr>
        <p:spPr>
          <a:xfrm>
            <a:off x="347124" y="6313791"/>
            <a:ext cx="5194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https://</a:t>
            </a:r>
            <a:r>
              <a:rPr lang="en-US" sz="12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www.thehumanidea.com</a:t>
            </a:r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    |    </a:t>
            </a:r>
            <a:r>
              <a:rPr lang="en-US" sz="12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anne.riley.pgw@gmail.com</a:t>
            </a:r>
            <a:endParaRPr lang="en-US" sz="12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572F6-F3E6-3E49-BF83-6EF949B6C35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476392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hild looking at the earth&#10;&#10;Description automatically generated">
            <a:extLst>
              <a:ext uri="{FF2B5EF4-FFF2-40B4-BE49-F238E27FC236}">
                <a16:creationId xmlns:a16="http://schemas.microsoft.com/office/drawing/2014/main" id="{7ED1F2A7-5C18-67C7-41DB-6C0D76C7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710" y="749160"/>
            <a:ext cx="7076320" cy="5009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B2F080-98A5-4211-1841-855365BBABAE}"/>
              </a:ext>
            </a:extLst>
          </p:cNvPr>
          <p:cNvSpPr txBox="1"/>
          <p:nvPr/>
        </p:nvSpPr>
        <p:spPr>
          <a:xfrm>
            <a:off x="347124" y="2895821"/>
            <a:ext cx="35217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253342"/>
                </a:solidFill>
                <a:latin typeface="Avenir Next" panose="020B0503020202020204" pitchFamily="34" charset="0"/>
              </a:rPr>
              <a:t>The</a:t>
            </a:r>
          </a:p>
          <a:p>
            <a:r>
              <a:rPr lang="en-US" sz="4400" b="1" dirty="0">
                <a:solidFill>
                  <a:srgbClr val="253342"/>
                </a:solidFill>
                <a:latin typeface="Avenir Next" panose="020B0503020202020204" pitchFamily="34" charset="0"/>
              </a:rPr>
              <a:t>Ideasphere Theory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4C07CB-25BF-8D4A-2544-BDC1753A286D}"/>
              </a:ext>
            </a:extLst>
          </p:cNvPr>
          <p:cNvSpPr txBox="1"/>
          <p:nvPr/>
        </p:nvSpPr>
        <p:spPr>
          <a:xfrm>
            <a:off x="347124" y="2010445"/>
            <a:ext cx="32662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253342"/>
                </a:solidFill>
                <a:latin typeface="Avenir Next" panose="020B0503020202020204" pitchFamily="34" charset="0"/>
              </a:rPr>
              <a:t>Author and Developer of</a:t>
            </a:r>
          </a:p>
        </p:txBody>
      </p:sp>
    </p:spTree>
    <p:extLst>
      <p:ext uri="{BB962C8B-B14F-4D97-AF65-F5344CB8AC3E}">
        <p14:creationId xmlns:p14="http://schemas.microsoft.com/office/powerpoint/2010/main" val="118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 noChangeAspect="1"/>
          </p:cNvSpPr>
          <p:nvPr/>
        </p:nvSpPr>
        <p:spPr>
          <a:xfrm>
            <a:off x="844916" y="841665"/>
            <a:ext cx="6514810" cy="3597375"/>
          </a:xfrm>
          <a:prstGeom prst="rect">
            <a:avLst/>
          </a:prstGeom>
          <a:solidFill>
            <a:srgbClr val="DDC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49F83-0E1F-AE48-874A-0E52B72870CC}"/>
              </a:ext>
            </a:extLst>
          </p:cNvPr>
          <p:cNvSpPr/>
          <p:nvPr/>
        </p:nvSpPr>
        <p:spPr>
          <a:xfrm>
            <a:off x="6627160" y="1000589"/>
            <a:ext cx="2359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About 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3FECA-68F6-5F46-BFF2-5339BFF859A0}"/>
              </a:ext>
            </a:extLst>
          </p:cNvPr>
          <p:cNvSpPr/>
          <p:nvPr/>
        </p:nvSpPr>
        <p:spPr>
          <a:xfrm>
            <a:off x="7594715" y="1624754"/>
            <a:ext cx="3902520" cy="347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Anne Riley, born in Richland, Washington, is the eleventh of twelve children and grew up in Naperville, Illinois. She graduated from Illinois State University in 1981 with a degree in Accounting, earning the prestigious Bone Scholar award. She married her high school sweetheart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moved to the West Coast, and started a family. She earned an MBA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Portland State University. For many years, she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balanced family life with a career in various industries, including technology, teaching, and finance, before retiring in 2011. Influenced by Michael Rothschild's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Bionomics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Riley developed a theory known as the Ideasphere, exploring the parallels between human and ecological systems. Her theory is articulated in her novel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DINA: Nature's Case for Democracy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a non-fiction book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Human Idea, Earth's Newest Ecosystem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Riley's writing, characterized by humor and depth, aims to engage and improve the lives of her readers.</a:t>
            </a:r>
            <a:endParaRPr lang="en-US" sz="12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39-36C8-1F4C-A91E-F64BBBBD4B6E}"/>
              </a:ext>
            </a:extLst>
          </p:cNvPr>
          <p:cNvSpPr/>
          <p:nvPr/>
        </p:nvSpPr>
        <p:spPr>
          <a:xfrm>
            <a:off x="6680722" y="5431560"/>
            <a:ext cx="1827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Contact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571F3-1080-2F46-8559-3D2774631F79}"/>
              </a:ext>
            </a:extLst>
          </p:cNvPr>
          <p:cNvSpPr/>
          <p:nvPr/>
        </p:nvSpPr>
        <p:spPr>
          <a:xfrm>
            <a:off x="6157181" y="5919097"/>
            <a:ext cx="562880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venir Next" panose="020B0503020202020204" pitchFamily="34" charset="0"/>
                <a:hlinkClick r:id="rId2"/>
              </a:rPr>
              <a:t>https://www.thehumanidea.com/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|  anne.riley.pgw@gmail.com 1.503.313.9047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E6EE1-4AB6-AA4D-942D-DB4E5570BEE8}"/>
              </a:ext>
            </a:extLst>
          </p:cNvPr>
          <p:cNvCxnSpPr>
            <a:cxnSpLocks/>
          </p:cNvCxnSpPr>
          <p:nvPr/>
        </p:nvCxnSpPr>
        <p:spPr>
          <a:xfrm>
            <a:off x="8834718" y="1429918"/>
            <a:ext cx="2662517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61B1A-35C8-894B-B32F-3B1935D1E426}"/>
              </a:ext>
            </a:extLst>
          </p:cNvPr>
          <p:cNvCxnSpPr>
            <a:cxnSpLocks/>
          </p:cNvCxnSpPr>
          <p:nvPr/>
        </p:nvCxnSpPr>
        <p:spPr>
          <a:xfrm>
            <a:off x="7890229" y="5229555"/>
            <a:ext cx="3053451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FE27F-10A7-3546-9A44-9562E3AD606E}"/>
              </a:ext>
            </a:extLst>
          </p:cNvPr>
          <p:cNvSpPr/>
          <p:nvPr/>
        </p:nvSpPr>
        <p:spPr>
          <a:xfrm>
            <a:off x="6096000" y="961199"/>
            <a:ext cx="2738718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5833-3832-D14A-92A0-E69121E1FE6B}"/>
              </a:ext>
            </a:extLst>
          </p:cNvPr>
          <p:cNvSpPr/>
          <p:nvPr/>
        </p:nvSpPr>
        <p:spPr>
          <a:xfrm>
            <a:off x="6092712" y="5371629"/>
            <a:ext cx="2347783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n orange sweater&#10;&#10;Description automatically generated">
            <a:extLst>
              <a:ext uri="{FF2B5EF4-FFF2-40B4-BE49-F238E27FC236}">
                <a16:creationId xmlns:a16="http://schemas.microsoft.com/office/drawing/2014/main" id="{BFDB5B26-A0A5-A77B-1A0D-675220DF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39" y="680692"/>
            <a:ext cx="5376942" cy="5677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E9EDA-0F40-C731-0E73-71F253CF2B47}"/>
              </a:ext>
            </a:extLst>
          </p:cNvPr>
          <p:cNvSpPr txBox="1"/>
          <p:nvPr/>
        </p:nvSpPr>
        <p:spPr>
          <a:xfrm>
            <a:off x="8881948" y="6358376"/>
            <a:ext cx="2867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</p:spTree>
    <p:extLst>
      <p:ext uri="{BB962C8B-B14F-4D97-AF65-F5344CB8AC3E}">
        <p14:creationId xmlns:p14="http://schemas.microsoft.com/office/powerpoint/2010/main" val="270976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862332" cy="422401"/>
            <a:chOff x="534214" y="6209929"/>
            <a:chExt cx="10862332" cy="4224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365D625-5CE0-DD4C-B4D1-216872C087AF}"/>
              </a:ext>
            </a:extLst>
          </p:cNvPr>
          <p:cNvSpPr/>
          <p:nvPr/>
        </p:nvSpPr>
        <p:spPr>
          <a:xfrm>
            <a:off x="6990615" y="534837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Speech Topics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A0456-5A51-7B47-95B4-5EF6A3CEFB0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9949404" y="789149"/>
            <a:ext cx="1210682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BAA68-9BBA-E446-BD5E-8913DE310F61}"/>
              </a:ext>
            </a:extLst>
          </p:cNvPr>
          <p:cNvSpPr/>
          <p:nvPr/>
        </p:nvSpPr>
        <p:spPr>
          <a:xfrm>
            <a:off x="6990615" y="496761"/>
            <a:ext cx="2958789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697F7-D8E6-C444-B07E-5F57DEC70820}"/>
              </a:ext>
            </a:extLst>
          </p:cNvPr>
          <p:cNvSpPr/>
          <p:nvPr/>
        </p:nvSpPr>
        <p:spPr>
          <a:xfrm>
            <a:off x="6420697" y="1178904"/>
            <a:ext cx="5258159" cy="4750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Earth’s</a:t>
            </a: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Newest Ecosystem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Human Superpower: Choice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Prime Directive 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Education as Life Training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One Job of Government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Dance of the three C’s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Upending Equilibrium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Future Depends On . . 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9DF2B-DA3D-0248-99C6-ED733CE7C592}"/>
              </a:ext>
            </a:extLst>
          </p:cNvPr>
          <p:cNvSpPr/>
          <p:nvPr/>
        </p:nvSpPr>
        <p:spPr>
          <a:xfrm>
            <a:off x="8686801" y="6293224"/>
            <a:ext cx="2810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  <p:pic>
        <p:nvPicPr>
          <p:cNvPr id="4" name="Picture 3" descr="A puzzle of a planet earth&#10;&#10;Description automatically generated">
            <a:extLst>
              <a:ext uri="{FF2B5EF4-FFF2-40B4-BE49-F238E27FC236}">
                <a16:creationId xmlns:a16="http://schemas.microsoft.com/office/drawing/2014/main" id="{81FE0C5C-0795-9F1A-B947-96D6D4CB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50" y="336033"/>
            <a:ext cx="4969760" cy="58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A30886-AE48-8A4F-AF0B-02F6695AB379}"/>
              </a:ext>
            </a:extLst>
          </p:cNvPr>
          <p:cNvSpPr/>
          <p:nvPr/>
        </p:nvSpPr>
        <p:spPr>
          <a:xfrm>
            <a:off x="446740" y="666884"/>
            <a:ext cx="7650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Speeches/Podcasts/Conversations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3F451-9B1A-D346-941E-84FA0AC07687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634688" y="936969"/>
            <a:ext cx="3929783" cy="1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B0158-EB4C-024F-93BF-54710EE3A98E}"/>
              </a:ext>
            </a:extLst>
          </p:cNvPr>
          <p:cNvSpPr/>
          <p:nvPr/>
        </p:nvSpPr>
        <p:spPr>
          <a:xfrm>
            <a:off x="341523" y="644581"/>
            <a:ext cx="7293165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A876EF-1183-0646-8944-3D02FA036D88}"/>
              </a:ext>
            </a:extLst>
          </p:cNvPr>
          <p:cNvGrpSpPr/>
          <p:nvPr/>
        </p:nvGrpSpPr>
        <p:grpSpPr>
          <a:xfrm>
            <a:off x="534214" y="6209929"/>
            <a:ext cx="10963021" cy="422401"/>
            <a:chOff x="534214" y="6209929"/>
            <a:chExt cx="10963021" cy="4224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A09D3E-3F17-4B40-B264-3347AA3E79E2}"/>
                </a:ext>
              </a:extLst>
            </p:cNvPr>
            <p:cNvSpPr/>
            <p:nvPr/>
          </p:nvSpPr>
          <p:spPr>
            <a:xfrm>
              <a:off x="8686801" y="6293224"/>
              <a:ext cx="28104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ANNE RILEY AUTHOR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83770-9F33-5649-B17E-D63095ED4669}"/>
                </a:ext>
              </a:extLst>
            </p:cNvPr>
            <p:cNvSpPr/>
            <p:nvPr/>
          </p:nvSpPr>
          <p:spPr>
            <a:xfrm>
              <a:off x="534214" y="6286081"/>
              <a:ext cx="6096000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0B3CA2-8F77-5C49-90CA-EB957DE7192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8C1B932-27C5-0613-195F-3991620B9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29660"/>
              </p:ext>
            </p:extLst>
          </p:nvPr>
        </p:nvGraphicFramePr>
        <p:xfrm>
          <a:off x="446739" y="1521742"/>
          <a:ext cx="10015696" cy="4272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4467">
                  <a:extLst>
                    <a:ext uri="{9D8B030D-6E8A-4147-A177-3AD203B41FA5}">
                      <a16:colId xmlns:a16="http://schemas.microsoft.com/office/drawing/2014/main" val="2155744024"/>
                    </a:ext>
                  </a:extLst>
                </a:gridCol>
                <a:gridCol w="3350404">
                  <a:extLst>
                    <a:ext uri="{9D8B030D-6E8A-4147-A177-3AD203B41FA5}">
                      <a16:colId xmlns:a16="http://schemas.microsoft.com/office/drawing/2014/main" val="1001438229"/>
                    </a:ext>
                  </a:extLst>
                </a:gridCol>
                <a:gridCol w="5670825">
                  <a:extLst>
                    <a:ext uri="{9D8B030D-6E8A-4147-A177-3AD203B41FA5}">
                      <a16:colId xmlns:a16="http://schemas.microsoft.com/office/drawing/2014/main" val="4096343969"/>
                    </a:ext>
                  </a:extLst>
                </a:gridCol>
              </a:tblGrid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Podcast Name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Link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43217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1/7/25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Andy's Personal Development Boadcast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3"/>
                        </a:rPr>
                        <a:t>https://youtube.com/live/nDqDCobAotY, </a:t>
                      </a:r>
                      <a:endParaRPr lang="en-US" sz="12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533780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12/28/24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One Voice Evolving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4"/>
                        </a:rPr>
                        <a:t>https://youtu.be/Cvn4j7l6uEQ?si=SrmGBjAttOmzbHde</a:t>
                      </a:r>
                      <a:endParaRPr lang="en-US" sz="12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8968699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12/15/24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Junkyard Love Podcast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https://www.youtube.com/watch?v=xOsh-DCh6qU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8805650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12/12/24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Not Enough Questions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5"/>
                        </a:rPr>
                        <a:t>https://www.youtube.com/watch?v=HUEww1UPI-4</a:t>
                      </a:r>
                      <a:endParaRPr lang="en-US" sz="12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3844235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11/20/24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One Leg Up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https://</a:t>
                      </a:r>
                      <a:r>
                        <a:rPr lang="en-US" sz="1200" u="none" strike="noStrike" dirty="0" err="1">
                          <a:effectLst/>
                        </a:rPr>
                        <a:t>bit.ly</a:t>
                      </a:r>
                      <a:r>
                        <a:rPr lang="en-US" sz="1200" u="none" strike="noStrike" dirty="0">
                          <a:effectLst/>
                        </a:rPr>
                        <a:t>/3Cb7I6v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7689007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11/15/24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Journey of My Mother's Son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https://bit.ly/4aqXj3l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4309338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11/9/24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Politically High Tech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https://bit.ly/42hNeDM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2337423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11/7/24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Coup Save America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https://bit.ly/4aifSGY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2735027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11/6/24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One More Thing Before You Go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https://www.beforeyougopodcast.com/ideashere-rethinking-humanity/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733520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10/29/24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KAJ Masterclass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https://www.youtube.com/live/PQ0RGxX8eN0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8058227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10/14/24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Raising Wild Hearts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6"/>
                        </a:rPr>
                        <a:t>https://apple.co/3UrjFLf</a:t>
                      </a:r>
                      <a:endParaRPr lang="en-US" sz="12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6119435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10/13/24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ReConnect with Plant Wisdom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</a:rPr>
                        <a:t>https://tigrillagardenia.com/reconnect-with-plant-wisdom-podcast/</a:t>
                      </a:r>
                      <a:endParaRPr lang="en-US" sz="1200" b="1" i="0" u="none" strike="noStrike">
                        <a:solidFill>
                          <a:srgbClr val="25334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913335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9/8/24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Coffee Time Again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</a:rPr>
                        <a:t>https://</a:t>
                      </a:r>
                      <a:r>
                        <a:rPr lang="en-US" sz="1200" u="none" strike="noStrike" dirty="0" err="1">
                          <a:effectLst/>
                        </a:rPr>
                        <a:t>bit.ly</a:t>
                      </a:r>
                      <a:r>
                        <a:rPr lang="en-US" sz="1200" u="none" strike="noStrike" dirty="0">
                          <a:effectLst/>
                        </a:rPr>
                        <a:t>/3ZKvLmr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4913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65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F7D40EF-7D5D-1841-A40D-F182F233830D}"/>
              </a:ext>
            </a:extLst>
          </p:cNvPr>
          <p:cNvSpPr/>
          <p:nvPr/>
        </p:nvSpPr>
        <p:spPr>
          <a:xfrm>
            <a:off x="445608" y="696501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Social Statistics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4CD9DC-1CAC-4B4C-AD3F-B48DD4382F9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947138" y="936720"/>
            <a:ext cx="4003290" cy="52168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D26FF-4407-3343-9CBC-D913BA8A85F6}"/>
              </a:ext>
            </a:extLst>
          </p:cNvPr>
          <p:cNvSpPr/>
          <p:nvPr/>
        </p:nvSpPr>
        <p:spPr>
          <a:xfrm>
            <a:off x="257732" y="2409968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LinkedIn Connections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@Anne Riley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9D5FE-5AE3-6449-BAEE-0F9D8C84ED7B}"/>
              </a:ext>
            </a:extLst>
          </p:cNvPr>
          <p:cNvSpPr/>
          <p:nvPr/>
        </p:nvSpPr>
        <p:spPr>
          <a:xfrm>
            <a:off x="311845" y="149023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1,040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99B31-A67B-F44B-987B-95BFA1D1BCED}"/>
              </a:ext>
            </a:extLst>
          </p:cNvPr>
          <p:cNvSpPr/>
          <p:nvPr/>
        </p:nvSpPr>
        <p:spPr>
          <a:xfrm>
            <a:off x="2942961" y="2359688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BlueSky Followers</a:t>
            </a:r>
          </a:p>
          <a:p>
            <a:pPr algn="ctr"/>
            <a:r>
              <a:rPr lang="en-US" sz="1400" b="0" i="0" u="none" strike="noStrike" dirty="0">
                <a:solidFill>
                  <a:srgbClr val="42576C"/>
                </a:solidFill>
                <a:effectLst/>
                <a:latin typeface="InterVariable"/>
              </a:rPr>
              <a:t>@</a:t>
            </a:r>
            <a:r>
              <a:rPr lang="en-US" sz="1400" b="0" i="0" u="none" strike="noStrike" dirty="0" err="1">
                <a:solidFill>
                  <a:srgbClr val="42576C"/>
                </a:solidFill>
                <a:effectLst/>
                <a:latin typeface="InterVariable"/>
              </a:rPr>
              <a:t>anne-riley.bsky.social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71FC0-AA51-9D47-834B-BF226B571F5A}"/>
              </a:ext>
            </a:extLst>
          </p:cNvPr>
          <p:cNvSpPr/>
          <p:nvPr/>
        </p:nvSpPr>
        <p:spPr>
          <a:xfrm>
            <a:off x="3026092" y="149023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6,930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0068-7F2E-EA4A-B446-E9E886111D41}"/>
              </a:ext>
            </a:extLst>
          </p:cNvPr>
          <p:cNvSpPr/>
          <p:nvPr/>
        </p:nvSpPr>
        <p:spPr>
          <a:xfrm>
            <a:off x="2862707" y="4033285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Youtube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Subscribers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thehumanideasphere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052494-7640-5F4D-BA20-11E4952658FC}"/>
              </a:ext>
            </a:extLst>
          </p:cNvPr>
          <p:cNvSpPr/>
          <p:nvPr/>
        </p:nvSpPr>
        <p:spPr>
          <a:xfrm>
            <a:off x="2907308" y="309585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8EB209-FBC7-C547-938F-EC7B0101E7B3}"/>
              </a:ext>
            </a:extLst>
          </p:cNvPr>
          <p:cNvSpPr/>
          <p:nvPr/>
        </p:nvSpPr>
        <p:spPr>
          <a:xfrm>
            <a:off x="176284" y="3981116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Facebook Friends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@Anne Riley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545ED-381E-524D-9029-E93E5E83E983}"/>
              </a:ext>
            </a:extLst>
          </p:cNvPr>
          <p:cNvSpPr/>
          <p:nvPr/>
        </p:nvSpPr>
        <p:spPr>
          <a:xfrm>
            <a:off x="220885" y="3042884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656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8CDF92-D635-C74B-ACD1-AD282EC60905}"/>
              </a:ext>
            </a:extLst>
          </p:cNvPr>
          <p:cNvSpPr/>
          <p:nvPr/>
        </p:nvSpPr>
        <p:spPr>
          <a:xfrm>
            <a:off x="178028" y="644332"/>
            <a:ext cx="3769110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8FC836-B9CE-B386-6183-600365E10F05}"/>
              </a:ext>
            </a:extLst>
          </p:cNvPr>
          <p:cNvGrpSpPr/>
          <p:nvPr/>
        </p:nvGrpSpPr>
        <p:grpSpPr>
          <a:xfrm>
            <a:off x="557958" y="6204756"/>
            <a:ext cx="10781649" cy="339523"/>
            <a:chOff x="614897" y="6209929"/>
            <a:chExt cx="10781649" cy="4186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2B59D-66AF-473C-99F8-DA089E96A06D}"/>
                </a:ext>
              </a:extLst>
            </p:cNvPr>
            <p:cNvSpPr/>
            <p:nvPr/>
          </p:nvSpPr>
          <p:spPr>
            <a:xfrm>
              <a:off x="614897" y="6282314"/>
              <a:ext cx="6096000" cy="3462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864966-DCD4-CE0E-C47D-FFFD63B1403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ADA940E-27D9-2C47-9D53-8570F4B20F21}"/>
              </a:ext>
            </a:extLst>
          </p:cNvPr>
          <p:cNvSpPr/>
          <p:nvPr/>
        </p:nvSpPr>
        <p:spPr>
          <a:xfrm>
            <a:off x="8529173" y="6327413"/>
            <a:ext cx="2810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6E5E9-16AC-DD90-950F-4A802A9D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699" y="0"/>
            <a:ext cx="5857301" cy="6097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3C3E46-0B84-4D80-AEBD-C1866A83FA8C}"/>
              </a:ext>
            </a:extLst>
          </p:cNvPr>
          <p:cNvSpPr/>
          <p:nvPr/>
        </p:nvSpPr>
        <p:spPr>
          <a:xfrm>
            <a:off x="220885" y="4810425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52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2E2B73-5995-D739-CD0A-D9F5498F2EEE}"/>
              </a:ext>
            </a:extLst>
          </p:cNvPr>
          <p:cNvSpPr/>
          <p:nvPr/>
        </p:nvSpPr>
        <p:spPr>
          <a:xfrm>
            <a:off x="257732" y="5655114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Instagram - Public 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anne_riley_ideasphere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132399-F9D3-30E4-50B9-FFD06B8B214B}"/>
              </a:ext>
            </a:extLst>
          </p:cNvPr>
          <p:cNvSpPr/>
          <p:nvPr/>
        </p:nvSpPr>
        <p:spPr>
          <a:xfrm>
            <a:off x="2862707" y="474136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D09C3-DAC2-E1F2-0FE8-E000FDF2D950}"/>
              </a:ext>
            </a:extLst>
          </p:cNvPr>
          <p:cNvSpPr/>
          <p:nvPr/>
        </p:nvSpPr>
        <p:spPr>
          <a:xfrm>
            <a:off x="2959229" y="5655114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Threads</a:t>
            </a:r>
          </a:p>
          <a:p>
            <a:pPr algn="ctr"/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anne_riley_ideasphere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1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rgbClr val="DDC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532985"/>
            <a:ext cx="11359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venir Next" panose="020B0503020202020204" pitchFamily="34" charset="0"/>
              </a:rPr>
              <a:t>Let’s Discover Together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</a:rPr>
              <a:t>https://</a:t>
            </a:r>
            <a:r>
              <a:rPr lang="en-US" sz="1600" dirty="0" err="1">
                <a:latin typeface="Avenir Next" panose="020B0503020202020204" pitchFamily="34" charset="0"/>
              </a:rPr>
              <a:t>www.thehumanidea.com</a:t>
            </a:r>
            <a:endParaRPr lang="en-US" sz="1600" dirty="0">
              <a:latin typeface="Avenir Next" panose="020B0503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457200" y="6209929"/>
            <a:ext cx="11051052" cy="498793"/>
            <a:chOff x="457200" y="6209929"/>
            <a:chExt cx="11051052" cy="4987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18A027-FCCD-7448-9B42-18A94C85E7C0}"/>
                </a:ext>
              </a:extLst>
            </p:cNvPr>
            <p:cNvSpPr/>
            <p:nvPr/>
          </p:nvSpPr>
          <p:spPr>
            <a:xfrm>
              <a:off x="8697818" y="6431722"/>
              <a:ext cx="28104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THANK YOU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457200" y="6431723"/>
              <a:ext cx="6096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48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11840</TotalTime>
  <Words>579</Words>
  <Application>Microsoft Macintosh PowerPoint</Application>
  <PresentationFormat>Widescreen</PresentationFormat>
  <Paragraphs>91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Aptos Narrow</vt:lpstr>
      <vt:lpstr>Arial</vt:lpstr>
      <vt:lpstr>Avenir Next</vt:lpstr>
      <vt:lpstr>Avenir Next Ultra Light</vt:lpstr>
      <vt:lpstr>Calibri</vt:lpstr>
      <vt:lpstr>Helvetica Neue</vt:lpstr>
      <vt:lpstr>InterVariable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nessokoro@gmail.com</dc:creator>
  <cp:lastModifiedBy>Anne Riley</cp:lastModifiedBy>
  <cp:revision>47</cp:revision>
  <dcterms:created xsi:type="dcterms:W3CDTF">2019-07-01T18:03:24Z</dcterms:created>
  <dcterms:modified xsi:type="dcterms:W3CDTF">2026-05-30T01:23:27Z</dcterms:modified>
</cp:coreProperties>
</file>